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95387-48AC-45F1-801B-0FDE67A93B6E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5EF99-918C-466A-AFF7-776DE989B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093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5EF99-918C-466A-AFF7-776DE989BE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2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90E7DB-E611-416A-A29D-0159E74E3988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84CF76-4D77-4B08-B314-BA798148EB6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42900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en-US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ИННОВАЦИОННЫЕ ТЕХНОЛОГИИ, КОТОРЫЕ ВОЗМОЖНО ИСПОЛЬЗОВАТЬ В КАДАСТРОВОЙ </a:t>
            </a: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ДЕЯТЕЛЬНОСТИ.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effectLst/>
              </a:rPr>
              <a:t> 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416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/>
          </a:bodyPr>
          <a:lstStyle/>
          <a:p>
            <a:pPr marL="0" indent="542925" algn="just">
              <a:buNone/>
            </a:pPr>
            <a:r>
              <a:rPr lang="ru-RU" dirty="0"/>
              <a:t>Рассмотрим отдельные инновационные технологии, которые возможно использовать в кадастровой деятельности.</a:t>
            </a:r>
          </a:p>
          <a:p>
            <a:pPr marL="0" indent="542925" algn="just">
              <a:buNone/>
            </a:pPr>
            <a:r>
              <a:rPr lang="ru-RU" dirty="0"/>
              <a:t>Мобильное лазерное сканирование - метод лазерной съемки, позволяющий в режиме движения получать большое количество высокоточных измерений окружающего пространства. </a:t>
            </a:r>
            <a:r>
              <a:rPr lang="ru-RU" dirty="0" err="1"/>
              <a:t>Riegl</a:t>
            </a:r>
            <a:r>
              <a:rPr lang="ru-RU" dirty="0"/>
              <a:t> VMX-250 — одна из современных систем мобильного сканирования, представляет из себя два сканера, работающих в режиме </a:t>
            </a:r>
            <a:r>
              <a:rPr lang="ru-RU" dirty="0" err="1"/>
              <a:t>профилографа</a:t>
            </a:r>
            <a:r>
              <a:rPr lang="ru-RU" dirty="0"/>
              <a:t>, с частотой сканирования до 300 кГц (на сканер), четыре широкоугольные фотокамеры с частотой фотографирования до пяти кадров в секунду, инерциальный и навигационный GNSS блок и вычислительный блок.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621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pPr marL="0" indent="542925" algn="just">
              <a:buNone/>
            </a:pPr>
            <a:r>
              <a:rPr lang="ru-RU" dirty="0"/>
              <a:t>Мобильный лазерный сканер позволяет определять: наклонную дальность D от сканера до объекта, находящегося на пути распространения лазерного луча, трех координат и пространственного положения сканера, </a:t>
            </a:r>
            <a:r>
              <a:rPr lang="ru-RU" dirty="0" err="1"/>
              <a:t>трехугловых</a:t>
            </a:r>
            <a:r>
              <a:rPr lang="ru-RU" dirty="0"/>
              <a:t> отклонений сканирующего луча и время получения измерений. Получая перечисленные 8 значений ориентирования для каждого лазерного отражения, в дальнейшем при обработке данных можно перейти к пространственным координатам каждой точки лазерного отражения.</a:t>
            </a:r>
          </a:p>
          <a:p>
            <a:pPr marL="0" indent="542925" algn="just">
              <a:buNone/>
            </a:pPr>
            <a:r>
              <a:rPr lang="ru-RU" dirty="0"/>
              <a:t>Уникальность технологии мобильных систем сканирования RIEGL заключается в том, что процесс измерений полностью автоматизирован и выполняется непосредственно во время движения со скоростью от 20 до 100 км/ч, что позволяет выполнять огромные объемы работ за кратчайшее время.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54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544616"/>
          </a:xfrm>
        </p:spPr>
        <p:txBody>
          <a:bodyPr>
            <a:normAutofit fontScale="70000" lnSpcReduction="20000"/>
          </a:bodyPr>
          <a:lstStyle/>
          <a:p>
            <a:pPr marL="0" indent="542925" algn="just">
              <a:buNone/>
            </a:pPr>
            <a:r>
              <a:rPr lang="ru-RU" dirty="0"/>
              <a:t>Методика и технологии выполнения работ при использовании мобильной лазерной системы </a:t>
            </a:r>
            <a:r>
              <a:rPr lang="ru-RU" dirty="0" err="1"/>
              <a:t>Riegl</a:t>
            </a:r>
            <a:r>
              <a:rPr lang="ru-RU" dirty="0"/>
              <a:t> VMX-250 заключается в выполнении следующих процедур:</a:t>
            </a:r>
          </a:p>
          <a:p>
            <a:pPr marL="0" indent="542925" algn="just">
              <a:buNone/>
            </a:pPr>
            <a:r>
              <a:rPr lang="ru-RU" dirty="0"/>
              <a:t>1) описание физико-географической характеристики района выполнения работ;</a:t>
            </a:r>
          </a:p>
          <a:p>
            <a:pPr marL="0" indent="542925" algn="just">
              <a:buNone/>
            </a:pPr>
            <a:r>
              <a:rPr lang="ru-RU" dirty="0"/>
              <a:t>2) анализ топографо-геодезической изученности района;</a:t>
            </a:r>
          </a:p>
          <a:p>
            <a:pPr marL="0" indent="542925" algn="just">
              <a:buNone/>
            </a:pPr>
            <a:r>
              <a:rPr lang="ru-RU" dirty="0"/>
              <a:t>3) анализ сведений о методике и технологии выполнения работ;</a:t>
            </a:r>
          </a:p>
          <a:p>
            <a:pPr marL="0" indent="542925" algn="just">
              <a:buNone/>
            </a:pPr>
            <a:r>
              <a:rPr lang="ru-RU" dirty="0"/>
              <a:t>4) геодезическое обеспечение мобильного лазерного сканирования;</a:t>
            </a:r>
          </a:p>
          <a:p>
            <a:pPr marL="0" indent="542925" algn="just">
              <a:buNone/>
            </a:pPr>
            <a:r>
              <a:rPr lang="ru-RU" dirty="0"/>
              <a:t>5) монтаж мобильной сканирующей системы;</a:t>
            </a:r>
          </a:p>
          <a:p>
            <a:pPr marL="0" indent="542925" algn="just">
              <a:buNone/>
            </a:pPr>
            <a:r>
              <a:rPr lang="ru-RU" dirty="0"/>
              <a:t>6) инициализация мобильной сканирующей системы;</a:t>
            </a:r>
          </a:p>
          <a:p>
            <a:pPr marL="0" indent="542925" algn="just">
              <a:buNone/>
            </a:pPr>
            <a:r>
              <a:rPr lang="ru-RU" dirty="0"/>
              <a:t>7) выполнение мобильного лазерного сканирования;</a:t>
            </a:r>
          </a:p>
          <a:p>
            <a:pPr marL="0" indent="542925" algn="just">
              <a:buNone/>
            </a:pPr>
            <a:r>
              <a:rPr lang="ru-RU" dirty="0"/>
              <a:t>8) обработка данных мобильного лазерного сканирования;</a:t>
            </a:r>
          </a:p>
          <a:p>
            <a:pPr marL="0" indent="542925" algn="just">
              <a:buNone/>
            </a:pPr>
            <a:r>
              <a:rPr lang="ru-RU" dirty="0"/>
              <a:t>9) обработка комбинированной </a:t>
            </a:r>
            <a:r>
              <a:rPr lang="ru-RU" dirty="0" err="1"/>
              <a:t>инерциально</a:t>
            </a:r>
            <a:r>
              <a:rPr lang="ru-RU" dirty="0"/>
              <a:t>-спутниковой траектории совместно с ГНСС данными базовых станций;</a:t>
            </a:r>
          </a:p>
          <a:p>
            <a:pPr marL="0" indent="542925" algn="just">
              <a:buNone/>
            </a:pPr>
            <a:r>
              <a:rPr lang="ru-RU" dirty="0"/>
              <a:t>10) обработка ГНСС траектории относительно базовых станций;</a:t>
            </a:r>
          </a:p>
          <a:p>
            <a:pPr marL="0" indent="542925" algn="just">
              <a:buNone/>
            </a:pPr>
            <a:r>
              <a:rPr lang="ru-RU" dirty="0"/>
              <a:t>11) объединение облака точек и фотоснимков с траекторными данными, присвоение точкам цвета согласно фотоснимкам;</a:t>
            </a:r>
          </a:p>
          <a:p>
            <a:pPr marL="0" indent="542925" algn="just">
              <a:buNone/>
            </a:pPr>
            <a:r>
              <a:rPr lang="ru-RU" dirty="0"/>
              <a:t>12) разбиение точек по блокам, пересчет облака точек в местную СК, уравнивание и конвертация точек лазерных отражений;</a:t>
            </a:r>
          </a:p>
          <a:p>
            <a:pPr marL="0" indent="542925" algn="just">
              <a:buNone/>
            </a:pPr>
            <a:r>
              <a:rPr lang="ru-RU" dirty="0"/>
              <a:t>13) контроль точности готовой продукции.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815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2925" algn="just">
              <a:buNone/>
            </a:pPr>
            <a:r>
              <a:rPr lang="ru-RU" dirty="0"/>
              <a:t>При описании физико-географической характеристики района выполнения работ дается характеристика климата, рельефа, основных пород, территорий, основной </a:t>
            </a:r>
            <a:r>
              <a:rPr lang="ru-RU" dirty="0" err="1"/>
              <a:t>гидрореки</a:t>
            </a:r>
            <a:r>
              <a:rPr lang="ru-RU" dirty="0"/>
              <a:t>. При анализе топографо-геодезической изученности района определяется наличие материалов предыдущей съемки на указанную часть территории.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831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77500" lnSpcReduction="20000"/>
          </a:bodyPr>
          <a:lstStyle/>
          <a:p>
            <a:pPr marL="0" indent="542925" algn="just">
              <a:buNone/>
            </a:pPr>
            <a:r>
              <a:rPr lang="ru-RU" dirty="0"/>
              <a:t>Обработка данных производится с использованием лицензированного программного обеспечения, например «</a:t>
            </a:r>
            <a:r>
              <a:rPr lang="ru-RU" dirty="0" err="1"/>
              <a:t>Topcon</a:t>
            </a:r>
            <a:r>
              <a:rPr lang="ru-RU" dirty="0"/>
              <a:t> </a:t>
            </a:r>
            <a:r>
              <a:rPr lang="ru-RU" dirty="0" err="1"/>
              <a:t>Tools</a:t>
            </a:r>
            <a:r>
              <a:rPr lang="ru-RU" dirty="0"/>
              <a:t>» производства компании «</a:t>
            </a:r>
            <a:r>
              <a:rPr lang="ru-RU" dirty="0" err="1"/>
              <a:t>Topcon</a:t>
            </a:r>
            <a:r>
              <a:rPr lang="ru-RU" dirty="0"/>
              <a:t>», которая включает в себя:</a:t>
            </a:r>
          </a:p>
          <a:p>
            <a:pPr marL="0" indent="542925" algn="just">
              <a:buNone/>
            </a:pPr>
            <a:r>
              <a:rPr lang="ru-RU" dirty="0"/>
              <a:t>1) вычисление всех векторов, входящих в геодезическую сеть;</a:t>
            </a:r>
          </a:p>
          <a:p>
            <a:pPr marL="0" indent="542925" algn="just">
              <a:buNone/>
            </a:pPr>
            <a:r>
              <a:rPr lang="ru-RU" dirty="0"/>
              <a:t>2) отбраковку и последовательное исключение из уравнивания векторов, которые по своим параметрам (высокий вес, выбросы, невозможность введения поправки за ионосферу) не согласуются с характеристиками большинства векторов, входящих в сеть. Доброкачественность измеренных векторов оценивалась при их вычислении по приближенному допуску;</a:t>
            </a:r>
          </a:p>
          <a:p>
            <a:pPr marL="0" indent="542925" algn="just">
              <a:buNone/>
            </a:pPr>
            <a:r>
              <a:rPr lang="ru-RU" dirty="0"/>
              <a:t>3) математическую оценку точности замыканий (в плане или по высоте) замкнутых фигур, образованных GPS-векторами. Так, </a:t>
            </a:r>
            <a:r>
              <a:rPr lang="ru-RU" dirty="0" err="1"/>
              <a:t>незамыкание</a:t>
            </a:r>
            <a:r>
              <a:rPr lang="ru-RU" dirty="0"/>
              <a:t> в треугольниках векторов меньше определенных допусков (зависящих от длины полигонов) в 10 - 20 раз, что свидетельствует о высоком качестве наблюдений;</a:t>
            </a:r>
          </a:p>
          <a:p>
            <a:pPr marL="0" indent="542925" algn="just">
              <a:buNone/>
            </a:pPr>
            <a:r>
              <a:rPr lang="ru-RU" dirty="0"/>
              <a:t>4) контроль согласованности исходных пунктов триангуляции. Для определения координат пунктов использовано более одного исходного пункта, что позволило оценить точность исходной геодезической сети;</a:t>
            </a:r>
          </a:p>
          <a:p>
            <a:pPr marL="0" indent="542925" algn="just">
              <a:buNone/>
            </a:pPr>
            <a:r>
              <a:rPr lang="ru-RU" dirty="0"/>
              <a:t>5) окончательное уравнивание сети с закреплением исходных пунктов.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71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3960440"/>
          </a:xfrm>
        </p:spPr>
        <p:txBody>
          <a:bodyPr/>
          <a:lstStyle/>
          <a:p>
            <a:pPr marL="0" indent="542925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Перевод координат из WGS-84 в систему координат МСК-63 выполняется с точностью 2 мм.</a:t>
            </a:r>
          </a:p>
          <a:p>
            <a:pPr marL="0" indent="542925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Топографическая съемка проводится с пунктов планово-высотной опорной геодезической сети, без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проложения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теодолитных ходов.</a:t>
            </a:r>
          </a:p>
          <a:p>
            <a:pPr marL="0" indent="542925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выполнения мобильного лазерного сканирования на автодороге мобильный лазерный сканер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модет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установлен на крыше автомобиля (рис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унок 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542925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352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/>
          <a:lstStyle/>
          <a:p>
            <a:pPr marL="0" indent="542925" algn="just">
              <a:buNone/>
            </a:pPr>
            <a:r>
              <a:rPr lang="ru-RU" dirty="0"/>
              <a:t>Рисунок 1</a:t>
            </a:r>
            <a:r>
              <a:rPr lang="ru-RU" dirty="0" smtClean="0"/>
              <a:t>. Мобильная </a:t>
            </a:r>
            <a:r>
              <a:rPr lang="ru-RU" dirty="0"/>
              <a:t>сканирующая система УМХ-250, установленная на крыше </a:t>
            </a:r>
            <a:r>
              <a:rPr lang="ru-RU" dirty="0" smtClean="0"/>
              <a:t>автомобиля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Описание: Мобильная сканирующая система УМХ-250, установленная на крыш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7344816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060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/>
              <a:t>Для получения качественных GNSSINS данных перед началом выполнения мобильного сканирования выполняется процедура инициализации, которая заключается в приведении инерциального INS и навигационного GNSS блока в рабочее состояние и выполняется в два этапа. Сначала в течение 5 - 10 мин выполняются GNSS измерения в статическом режиме. Во время данного режима мобильная сканирующая система находится в покое (не перемещается). Затем в течение 10 - 15 мин при включенной сканирующей системе осуществляются перемещения с осуществлением разворотов и поворотов.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4393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85000" lnSpcReduction="20000"/>
          </a:bodyPr>
          <a:lstStyle/>
          <a:p>
            <a:pPr marL="0" indent="542925" algn="just">
              <a:buNone/>
            </a:pPr>
            <a:r>
              <a:rPr lang="ru-RU" dirty="0"/>
              <a:t>Процедура инициализации мобильной сканирующей системы выполняется перед началом выполнения сканирования.</a:t>
            </a:r>
          </a:p>
          <a:p>
            <a:pPr marL="0" indent="542925" algn="just">
              <a:buNone/>
            </a:pPr>
            <a:r>
              <a:rPr lang="ru-RU" dirty="0"/>
              <a:t>Все компоненты мобильной системы жестко связаны между собой и располагаются на одной платформе. Это обеспечивает высокую внутреннюю точность измерений. Абсолютная точность измерений складывается из качества траекторных данных GNSSINS измерений, данных геодезического обеспечения и качества их совместной обработки. Плотность лазерных измерений вдоль траектории сканирования зависит от установленной в сканере частоты измерений и скорости его движения. Чем ниже скорость, но выше частота сканирования — тем выше плотность лазерных измерений.</a:t>
            </a:r>
          </a:p>
          <a:p>
            <a:pPr marL="0" indent="542925" algn="just">
              <a:buNone/>
            </a:pPr>
            <a:r>
              <a:rPr lang="ru-RU" dirty="0"/>
              <a:t>Выполнение мобильного лазерного сканирования выполняется в прямом и обратном направлениях при помощи мобильной системы </a:t>
            </a:r>
            <a:r>
              <a:rPr lang="ru-RU" dirty="0" err="1"/>
              <a:t>Riegl</a:t>
            </a:r>
            <a:r>
              <a:rPr lang="ru-RU" dirty="0"/>
              <a:t> VMX-250.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444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219</TotalTime>
  <Words>784</Words>
  <Application>Microsoft Office PowerPoint</Application>
  <PresentationFormat>Экран (4:3)</PresentationFormat>
  <Paragraphs>37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ЛЕКЦИЯ 10   ИННОВАЦИОННЫЕ ТЕХНОЛОГИИ, КОТОРЫЕ ВОЗМОЖНО ИСПОЛЬЗОВАТЬ В КАДАСТРОВОЙ ДЕЯТЕЛЬНОСТИ.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10   ИННОВАЦИОННЫЕ ТЕХНОЛОГИИ, КОТОРЫЕ ВОЗМОЖНО ИСПОЛЬЗОВАТЬ В КАДАСТРОВОЙ ДЕЯТЕЛЬНОСТИ.   </dc:title>
  <dc:creator>Анара</dc:creator>
  <cp:lastModifiedBy>Анара</cp:lastModifiedBy>
  <cp:revision>6</cp:revision>
  <dcterms:created xsi:type="dcterms:W3CDTF">2021-04-25T12:45:57Z</dcterms:created>
  <dcterms:modified xsi:type="dcterms:W3CDTF">2021-04-26T07:34:31Z</dcterms:modified>
</cp:coreProperties>
</file>